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8" Type="http://schemas.openxmlformats.org/officeDocument/2006/relationships/slide" Target="slides/slide132.xml"/><Relationship Id="rId137" Type="http://schemas.openxmlformats.org/officeDocument/2006/relationships/slide" Target="slides/slide131.xml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slide" Target="slides/slide130.xml"/><Relationship Id="rId135" Type="http://schemas.openxmlformats.org/officeDocument/2006/relationships/slide" Target="slides/slide129.xml"/><Relationship Id="rId134" Type="http://schemas.openxmlformats.org/officeDocument/2006/relationships/slide" Target="slides/slide128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4568df855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44568df855_2_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44568df855_2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44568df855_2_1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4464f834d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g34464f834d6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44568df855_2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g344568df855_2_4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44568df855_2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g344568df855_2_4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44568df855_2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g344568df855_2_4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44568df855_2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g344568df855_2_4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44568df855_2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g344568df855_2_4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344568df855_2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g344568df855_2_4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344568df855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g344568df855_0_1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44568df85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g344568df855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344568df855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g344568df855_0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4568df855_2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44568df855_2_1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44568df855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g344568df855_0_1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44568df85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g344568df855_0_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344568df855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g344568df855_0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4568df855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g344568df855_0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44568df85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g344568df855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344568df855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g344568df855_0_1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44568df855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g344568df855_0_1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44568df855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g344568df855_0_1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344568df855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g344568df855_0_2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344568df855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g344568df855_0_2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44568df855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344568df855_2_1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44568df855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g344568df855_0_1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44568df855_2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g344568df855_2_6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44568df855_2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g344568df855_2_6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344568df855_2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g344568df855_2_6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344568df855_2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g344568df855_2_6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44568df855_2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g344568df855_2_6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344568df855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g344568df855_0_2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344568df855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g344568df855_0_2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344568df855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g344568df855_0_2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44568df855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g344568df855_0_2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44568df855_2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44568df855_2_1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344568df855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g344568df855_0_2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344568df855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g344568df855_0_2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44568df855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g344568df855_0_2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44568df855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44568df855_2_2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4568df855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44568df855_2_2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44568df855_2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344568df855_2_2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44568df855_2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44568df855_2_2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44568df855_2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344568df855_2_2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44568df855_2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344568df855_2_2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4568df855_2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44568df855_2_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44568df855_2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344568df855_2_2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44568df855_2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344568df855_2_2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44568df855_2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44568df855_2_2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44568df855_2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344568df855_2_2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44568df855_2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344568df855_2_2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44568df855_2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44568df855_2_2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44568df855_2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344568df855_2_3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44568df855_2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344568df855_2_3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44568df855_2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344568df855_2_3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44568df855_2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344568df855_2_3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4568df855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44568df855_2_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446623902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34466239027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44568df855_2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344568df855_2_3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44568df855_2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344568df855_2_3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44568df85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344568df855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44568df85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344568df855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44568df85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344568df855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44568df85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344568df855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44568df8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344568df85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44568df855_2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344568df855_2_3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44568df85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344568df855_0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4568df855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44568df855_2_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44568df85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344568df855_0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44568df85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344568df855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44568df85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344568df855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44568df855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344568df855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44568df85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344568df855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44568df855_2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g344568df855_2_3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44568df855_2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g344568df855_2_3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44568df855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344568df855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44568df855_2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344568df855_2_3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44568df855_2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344568df855_2_3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4568df855_2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44568df855_2_1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44568df855_2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344568df855_2_3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44568df855_2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344568df855_2_3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44568df855_2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g344568df855_2_3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44568df855_2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344568df855_2_3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44568df85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344568df855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44568df855_2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g344568df855_2_3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44568df855_2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344568df855_2_3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44568df855_2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344568df855_2_4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44568df855_2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344568df855_2_4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44568df855_2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g344568df855_2_4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4568df855_2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344568df855_2_1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44568df855_2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g344568df855_2_4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44568df855_2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344568df855_2_4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44568df85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g344568df855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44568df855_2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g344568df855_2_4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44568df855_2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g344568df855_2_4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44568df855_2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344568df855_2_4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44568df855_2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g344568df855_2_4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44568df855_2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g344568df855_2_4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44568df855_2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g344568df855_2_4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44568df855_2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344568df855_2_4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4568df855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44568df855_2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44568df855_2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344568df855_2_5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44568df855_2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g344568df855_2_5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44568df855_2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g344568df855_2_5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44568df855_2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g344568df855_2_5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44568df855_2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g344568df855_2_5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44568df855_2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g344568df855_2_5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44568df855_2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g344568df855_2_5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44568df855_2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g344568df855_2_5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44568df855_2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344568df855_2_5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44568df855_2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g344568df855_2_5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4568df855_2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344568df855_2_1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44568df855_2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g344568df855_2_5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44568df855_2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g344568df855_2_5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44568df855_2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g344568df855_2_5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44568df855_2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g344568df855_2_5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44568df855_2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g344568df855_2_5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44568df855_2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g344568df855_2_5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44568df855_2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g344568df855_2_5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44568df855_2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g344568df855_2_6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44568df855_2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g344568df855_2_6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344568df855_2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g344568df855_2_6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44568df855_2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44568df855_2_1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44568df855_2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g344568df855_2_6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44568df855_2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g344568df855_2_6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44568df855_2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g344568df855_2_6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44568df855_2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g344568df855_2_6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44568df855_2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g344568df855_2_6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44568df855_2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g344568df855_2_6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344568df855_2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g344568df855_2_6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44568df85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g344568df855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44568df855_2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g344568df855_2_4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4464f834d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g34464f834d6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Legenda">
  <p:cSld name="Título e Legenda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513160" y="514350"/>
            <a:ext cx="75438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sz="2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513159" y="3086100"/>
            <a:ext cx="6401991" cy="14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EABAB"/>
              </a:buClr>
              <a:buSzPts val="1500"/>
              <a:buNone/>
              <a:defRPr sz="1500">
                <a:solidFill>
                  <a:srgbClr val="AEABA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4" name="Google Shape;94;p20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6" name="Google Shape;96;p20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8" name="Google Shape;108;p22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9" name="Google Shape;109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3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.png"/><Relationship Id="rId4" Type="http://schemas.openxmlformats.org/officeDocument/2006/relationships/image" Target="../media/image78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.png"/><Relationship Id="rId4" Type="http://schemas.openxmlformats.org/officeDocument/2006/relationships/image" Target="../media/image85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9.png"/><Relationship Id="rId4" Type="http://schemas.openxmlformats.org/officeDocument/2006/relationships/image" Target="../media/image82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9.png"/><Relationship Id="rId4" Type="http://schemas.openxmlformats.org/officeDocument/2006/relationships/image" Target="../media/image111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.png"/><Relationship Id="rId4" Type="http://schemas.openxmlformats.org/officeDocument/2006/relationships/image" Target="../media/image87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.png"/><Relationship Id="rId4" Type="http://schemas.openxmlformats.org/officeDocument/2006/relationships/image" Target="../media/image88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9.png"/><Relationship Id="rId4" Type="http://schemas.openxmlformats.org/officeDocument/2006/relationships/image" Target="../media/image86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90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89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91.png"/><Relationship Id="rId7" Type="http://schemas.openxmlformats.org/officeDocument/2006/relationships/image" Target="../media/image94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96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95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93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92.png"/><Relationship Id="rId7" Type="http://schemas.openxmlformats.org/officeDocument/2006/relationships/image" Target="../media/image100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02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9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9.png"/><Relationship Id="rId4" Type="http://schemas.openxmlformats.org/officeDocument/2006/relationships/image" Target="../media/image98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9.png"/><Relationship Id="rId4" Type="http://schemas.openxmlformats.org/officeDocument/2006/relationships/image" Target="../media/image101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9.png"/><Relationship Id="rId4" Type="http://schemas.openxmlformats.org/officeDocument/2006/relationships/image" Target="../media/image103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9.png"/><Relationship Id="rId4" Type="http://schemas.openxmlformats.org/officeDocument/2006/relationships/image" Target="../media/image104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9.png"/><Relationship Id="rId4" Type="http://schemas.openxmlformats.org/officeDocument/2006/relationships/image" Target="../media/image105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9.png"/><Relationship Id="rId4" Type="http://schemas.openxmlformats.org/officeDocument/2006/relationships/image" Target="../media/image109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9.png"/><Relationship Id="rId4" Type="http://schemas.openxmlformats.org/officeDocument/2006/relationships/image" Target="../media/image108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9.png"/><Relationship Id="rId4" Type="http://schemas.openxmlformats.org/officeDocument/2006/relationships/image" Target="../media/image106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9.png"/><Relationship Id="rId4" Type="http://schemas.openxmlformats.org/officeDocument/2006/relationships/image" Target="../media/image10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9.png"/><Relationship Id="rId4" Type="http://schemas.openxmlformats.org/officeDocument/2006/relationships/image" Target="../media/image112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9.png"/><Relationship Id="rId4" Type="http://schemas.openxmlformats.org/officeDocument/2006/relationships/image" Target="../media/image112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9.png"/><Relationship Id="rId4" Type="http://schemas.openxmlformats.org/officeDocument/2006/relationships/image" Target="../media/image1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8.png"/><Relationship Id="rId7" Type="http://schemas.openxmlformats.org/officeDocument/2006/relationships/image" Target="../media/image2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.png"/><Relationship Id="rId4" Type="http://schemas.openxmlformats.org/officeDocument/2006/relationships/image" Target="../media/image40.png"/><Relationship Id="rId5" Type="http://schemas.openxmlformats.org/officeDocument/2006/relationships/image" Target="../media/image2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.png"/><Relationship Id="rId4" Type="http://schemas.openxmlformats.org/officeDocument/2006/relationships/image" Target="../media/image11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.png"/><Relationship Id="rId4" Type="http://schemas.openxmlformats.org/officeDocument/2006/relationships/image" Target="../media/image1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.png"/><Relationship Id="rId4" Type="http://schemas.openxmlformats.org/officeDocument/2006/relationships/image" Target="../media/image11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.png"/><Relationship Id="rId4" Type="http://schemas.openxmlformats.org/officeDocument/2006/relationships/image" Target="../media/image113.png"/><Relationship Id="rId5" Type="http://schemas.openxmlformats.org/officeDocument/2006/relationships/image" Target="../media/image4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.png"/><Relationship Id="rId4" Type="http://schemas.openxmlformats.org/officeDocument/2006/relationships/image" Target="../media/image47.png"/><Relationship Id="rId5" Type="http://schemas.openxmlformats.org/officeDocument/2006/relationships/image" Target="../media/image5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.png"/><Relationship Id="rId4" Type="http://schemas.openxmlformats.org/officeDocument/2006/relationships/image" Target="../media/image47.png"/><Relationship Id="rId5" Type="http://schemas.openxmlformats.org/officeDocument/2006/relationships/image" Target="../media/image5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.png"/><Relationship Id="rId4" Type="http://schemas.openxmlformats.org/officeDocument/2006/relationships/image" Target="../media/image56.png"/><Relationship Id="rId5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.png"/><Relationship Id="rId4" Type="http://schemas.openxmlformats.org/officeDocument/2006/relationships/image" Target="../media/image53.png"/><Relationship Id="rId5" Type="http://schemas.openxmlformats.org/officeDocument/2006/relationships/image" Target="../media/image5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.png"/><Relationship Id="rId4" Type="http://schemas.openxmlformats.org/officeDocument/2006/relationships/image" Target="../media/image55.png"/><Relationship Id="rId5" Type="http://schemas.openxmlformats.org/officeDocument/2006/relationships/image" Target="../media/image5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.png"/><Relationship Id="rId4" Type="http://schemas.openxmlformats.org/officeDocument/2006/relationships/image" Target="../media/image58.png"/><Relationship Id="rId5" Type="http://schemas.openxmlformats.org/officeDocument/2006/relationships/image" Target="../media/image5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.png"/><Relationship Id="rId4" Type="http://schemas.openxmlformats.org/officeDocument/2006/relationships/image" Target="../media/image60.png"/><Relationship Id="rId5" Type="http://schemas.openxmlformats.org/officeDocument/2006/relationships/image" Target="../media/image5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.png"/><Relationship Id="rId4" Type="http://schemas.openxmlformats.org/officeDocument/2006/relationships/image" Target="../media/image59.png"/><Relationship Id="rId5" Type="http://schemas.openxmlformats.org/officeDocument/2006/relationships/image" Target="../media/image5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.png"/><Relationship Id="rId4" Type="http://schemas.openxmlformats.org/officeDocument/2006/relationships/image" Target="../media/image72.png"/><Relationship Id="rId5" Type="http://schemas.openxmlformats.org/officeDocument/2006/relationships/image" Target="../media/image5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.png"/><Relationship Id="rId4" Type="http://schemas.openxmlformats.org/officeDocument/2006/relationships/image" Target="../media/image51.png"/><Relationship Id="rId5" Type="http://schemas.openxmlformats.org/officeDocument/2006/relationships/image" Target="../media/image6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.png"/><Relationship Id="rId4" Type="http://schemas.openxmlformats.org/officeDocument/2006/relationships/image" Target="../media/image51.png"/><Relationship Id="rId5" Type="http://schemas.openxmlformats.org/officeDocument/2006/relationships/image" Target="../media/image6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.png"/><Relationship Id="rId4" Type="http://schemas.openxmlformats.org/officeDocument/2006/relationships/image" Target="../media/image51.png"/><Relationship Id="rId5" Type="http://schemas.openxmlformats.org/officeDocument/2006/relationships/image" Target="../media/image66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7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.png"/><Relationship Id="rId4" Type="http://schemas.openxmlformats.org/officeDocument/2006/relationships/image" Target="../media/image6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.png"/><Relationship Id="rId4" Type="http://schemas.openxmlformats.org/officeDocument/2006/relationships/image" Target="../media/image6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70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.png"/><Relationship Id="rId4" Type="http://schemas.openxmlformats.org/officeDocument/2006/relationships/image" Target="../media/image6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.png"/><Relationship Id="rId4" Type="http://schemas.openxmlformats.org/officeDocument/2006/relationships/image" Target="../media/image69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.png"/><Relationship Id="rId4" Type="http://schemas.openxmlformats.org/officeDocument/2006/relationships/image" Target="../media/image74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.png"/><Relationship Id="rId4" Type="http://schemas.openxmlformats.org/officeDocument/2006/relationships/image" Target="../media/image7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.png"/><Relationship Id="rId4" Type="http://schemas.openxmlformats.org/officeDocument/2006/relationships/image" Target="../media/image8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.png"/><Relationship Id="rId4" Type="http://schemas.openxmlformats.org/officeDocument/2006/relationships/image" Target="../media/image75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.png"/><Relationship Id="rId4" Type="http://schemas.openxmlformats.org/officeDocument/2006/relationships/image" Target="../media/image76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.png"/><Relationship Id="rId4" Type="http://schemas.openxmlformats.org/officeDocument/2006/relationships/image" Target="../media/image77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.png"/><Relationship Id="rId4" Type="http://schemas.openxmlformats.org/officeDocument/2006/relationships/image" Target="../media/image84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.png"/><Relationship Id="rId4" Type="http://schemas.openxmlformats.org/officeDocument/2006/relationships/image" Target="../media/image97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 txBox="1"/>
          <p:nvPr>
            <p:ph type="ctrTitle"/>
          </p:nvPr>
        </p:nvSpPr>
        <p:spPr>
          <a:xfrm>
            <a:off x="1905000" y="1691333"/>
            <a:ext cx="7239519" cy="81163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b="1" lang="pt-BR" sz="5000">
                <a:solidFill>
                  <a:schemeClr val="lt1"/>
                </a:solidFill>
              </a:rPr>
              <a:t>CYMI BRASIL</a:t>
            </a:r>
            <a:endParaRPr b="1" sz="5000">
              <a:solidFill>
                <a:schemeClr val="lt1"/>
              </a:solidFill>
            </a:endParaRPr>
          </a:p>
        </p:txBody>
      </p:sp>
      <p:sp>
        <p:nvSpPr>
          <p:cNvPr id="137" name="Google Shape;137;p26"/>
          <p:cNvSpPr txBox="1"/>
          <p:nvPr>
            <p:ph idx="1" type="subTitle"/>
          </p:nvPr>
        </p:nvSpPr>
        <p:spPr>
          <a:xfrm>
            <a:off x="2923311" y="2230332"/>
            <a:ext cx="7329052" cy="72725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</a:pPr>
            <a:r>
              <a:rPr b="1" lang="pt-BR" sz="3300">
                <a:solidFill>
                  <a:schemeClr val="accent5"/>
                </a:solidFill>
              </a:rPr>
              <a:t>2025</a:t>
            </a:r>
            <a:endParaRPr b="1" sz="3300">
              <a:solidFill>
                <a:schemeClr val="accent5"/>
              </a:solidFill>
            </a:endParaRPr>
          </a:p>
        </p:txBody>
      </p:sp>
      <p:sp>
        <p:nvSpPr>
          <p:cNvPr id="138" name="Google Shape;138;p26"/>
          <p:cNvSpPr txBox="1"/>
          <p:nvPr/>
        </p:nvSpPr>
        <p:spPr>
          <a:xfrm flipH="1">
            <a:off x="2923307" y="1286802"/>
            <a:ext cx="7239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PLATAFORMA SGD</a:t>
            </a:r>
            <a:endParaRPr b="1" sz="30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9272" y="4108378"/>
            <a:ext cx="1245661" cy="92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9511" y="4311434"/>
            <a:ext cx="2059451" cy="579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5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WORKSTATEMENT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36" name="Google Shape;236;p35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- Civil/Eletromecânico;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- CIVIL;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- Telecom;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- CFTV;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- Cabeamento Estruturado;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– Teleproteção;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- SAUX 48VCC/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- SAUX 125/250VCC e 220/380VCA;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- Sistema Digital - N2;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- Proteção - N1;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WS – ELETROMECÂNICO;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7" name="Google Shape;23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Google Shape;883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Google Shape;919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132"/>
          <p:cNvSpPr txBox="1"/>
          <p:nvPr>
            <p:ph type="title"/>
          </p:nvPr>
        </p:nvSpPr>
        <p:spPr>
          <a:xfrm>
            <a:off x="1590345" y="2001982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MÓDULO RELATÓRIOS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921" name="Google Shape;921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34"/>
          <p:cNvSpPr txBox="1"/>
          <p:nvPr>
            <p:ph type="title"/>
          </p:nvPr>
        </p:nvSpPr>
        <p:spPr>
          <a:xfrm>
            <a:off x="1590345" y="2001982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MÓDULO CARTÃO DE VISITA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937" name="Google Shape;937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MEIO AMBIENTE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45" name="Google Shape;245;p36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Meio Ambiente;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1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Google Shape;951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1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00" y="40241"/>
            <a:ext cx="4790658" cy="229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1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06277" y="2452544"/>
            <a:ext cx="4841124" cy="2618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1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39"/>
          <p:cNvSpPr txBox="1"/>
          <p:nvPr>
            <p:ph type="title"/>
          </p:nvPr>
        </p:nvSpPr>
        <p:spPr>
          <a:xfrm>
            <a:off x="1590345" y="2001982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MÓDULO CENTRAL DE MENSAGENS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978" name="Google Shape;978;p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1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1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" y="-3"/>
            <a:ext cx="6863282" cy="332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1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16556" y="2790307"/>
            <a:ext cx="4978217" cy="2353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142"/>
          <p:cNvSpPr txBox="1"/>
          <p:nvPr>
            <p:ph type="title"/>
          </p:nvPr>
        </p:nvSpPr>
        <p:spPr>
          <a:xfrm>
            <a:off x="1821945" y="1996607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MÓDULO SOLICITAÇÕES DE ACESSO A PLATAFORMA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1003" name="Google Shape;1003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7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DADOS GEOGRÁFICOS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54" name="Google Shape;254;p37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Dados Geográficos de SE; </a:t>
            </a:r>
            <a:endParaRPr/>
          </a:p>
        </p:txBody>
      </p:sp>
      <p:pic>
        <p:nvPicPr>
          <p:cNvPr id="255" name="Google Shape;25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45"/>
          <p:cNvSpPr txBox="1"/>
          <p:nvPr>
            <p:ph type="title"/>
          </p:nvPr>
        </p:nvSpPr>
        <p:spPr>
          <a:xfrm>
            <a:off x="1590345" y="2001982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MÓDULO CONFIGURAÇÕES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1027" name="Google Shape;1027;p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237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699"/>
            <a:ext cx="9144000" cy="510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699"/>
            <a:ext cx="9144000" cy="510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Google Shape;1057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3991"/>
            <a:ext cx="9144000" cy="5227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300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8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PROJETO BÁSICO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63" name="Google Shape;263;p38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GE - GERAL;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EM - ELETROMECÂNICO;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CV - CIVIL;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AM – AUTOMAÇÃO;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TR - TERMO DE REFERÊNCIA;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DR - DOCUMENTOS DE REFERÊNCIA; </a:t>
            </a:r>
            <a:endParaRPr/>
          </a:p>
        </p:txBody>
      </p:sp>
      <p:pic>
        <p:nvPicPr>
          <p:cNvPr id="264" name="Google Shape;26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9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TELEASSISTÊNCIA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72" name="Google Shape;272;p39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Anteprojeto;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Executivo;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As Built;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Sistema Digital - N2 e N3;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73" name="Google Shape;27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0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MATERIAIS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81" name="Google Shape;281;p40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Isoladores de vidro;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Qualidade e Inspeções MT;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Tubos de alumínio;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Estruturas Concreto;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Estruturas Metálicas;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Cabos Isolados;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Cabos de Cobre Nu;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Cabos de Aluminio Nu;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Conectores de Barramento;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Ferragens de Barramento e SPDA;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Isoladores de Porcelana;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Isoladores Poliméricos;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82" name="Google Shape;28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1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TELECOMUNICAÇÃO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90" name="Google Shape;290;p41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Básico;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Executivo;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de Painel;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Procedimento e Protocolo de Teste de Campo;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Manual de Treinamento;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Manual de Equipamento;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Disposição de Equipamentos;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Procedimento e Protocolo de Teste de Fábrica;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Testes de Homologação;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Manual de Sistema;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Workstatement de Telecomunicações;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Estruturas metálicas estaiadas - (Estruturas);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91" name="Google Shape;29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2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ESTUDOS PROTEÇÃO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99" name="Google Shape;299;p42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Estudos de Proteção;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00" name="Google Shape;30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3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ESTUDOS SMF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308" name="Google Shape;308;p43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Relatórios de Comissionamento;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Projetos 1;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Relatórios de Comissionamento 1;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09" name="Google Shape;30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4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DISCIPLINAS LINHA TRANSMISSÃO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17" name="Google Shape;317;p44"/>
          <p:cNvSpPr txBox="1"/>
          <p:nvPr>
            <p:ph idx="1" type="body"/>
          </p:nvPr>
        </p:nvSpPr>
        <p:spPr>
          <a:xfrm>
            <a:off x="1898073" y="1154742"/>
            <a:ext cx="7245926" cy="148454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TRAÇADO;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EXECUTIVO;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MATERIAIS;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BÁSICO;</a:t>
            </a:r>
            <a:endParaRPr/>
          </a:p>
        </p:txBody>
      </p:sp>
      <p:pic>
        <p:nvPicPr>
          <p:cNvPr id="318" name="Google Shape;31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/>
          <p:nvPr>
            <p:ph type="title"/>
          </p:nvPr>
        </p:nvSpPr>
        <p:spPr>
          <a:xfrm>
            <a:off x="1891145" y="2001982"/>
            <a:ext cx="7252855" cy="191192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SISTEMA DE GESTÃO DE DOCUMENTOS – SGD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147" name="Google Shape;14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5"/>
          <p:cNvSpPr txBox="1"/>
          <p:nvPr>
            <p:ph type="title"/>
          </p:nvPr>
        </p:nvSpPr>
        <p:spPr>
          <a:xfrm>
            <a:off x="1904999" y="0"/>
            <a:ext cx="7238999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TÓPICOS DISCIPLINAS TRAÇADO - LINHA TRANSMISSÃO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26" name="Google Shape;326;p45"/>
          <p:cNvSpPr txBox="1"/>
          <p:nvPr>
            <p:ph idx="1" type="body"/>
          </p:nvPr>
        </p:nvSpPr>
        <p:spPr>
          <a:xfrm>
            <a:off x="1904999" y="671945"/>
            <a:ext cx="7239000" cy="4437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1.01 ART;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1.02 Planta do Traçado;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1.03 Memorial Descritivo do Traçado;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1.04 Memorial de Cálculo do Traçado;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1.05 Planta de coexistência com aeródromo;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1.06 Dados dos marcos geodésicos implantados;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1.07 Estudo de travessias, paralelismos e aproximações;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1.08 Levantamento Topográfico;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1.09 Pareceres de Órgãos Regulamentadores;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1.10 Mapa de Unidades de Conservação e Biodiversidade;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1.11 Mapa de Uso e Ocupação do Solo;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27" name="Google Shape;32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6"/>
          <p:cNvSpPr txBox="1"/>
          <p:nvPr>
            <p:ph type="title"/>
          </p:nvPr>
        </p:nvSpPr>
        <p:spPr>
          <a:xfrm>
            <a:off x="1905000" y="0"/>
            <a:ext cx="7239000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TÓPICOS DISCIPLINAS TRAÇADO - LINHA TRANSMISSÃO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35" name="Google Shape;335;p46"/>
          <p:cNvSpPr txBox="1"/>
          <p:nvPr>
            <p:ph idx="1" type="body"/>
          </p:nvPr>
        </p:nvSpPr>
        <p:spPr>
          <a:xfrm>
            <a:off x="1905000" y="671945"/>
            <a:ext cx="7238999" cy="3437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1.12 Mapa de vegetação;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1.13 Estudos de áreas de exploração mineral;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1.14 Estudos de áreas de sítios arqueológicos;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1.15 Estudo de áreas de assentamentos;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1.16 Licenças, estudos e relatórios ambientais;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1.17 DUP (Declaração de Utilidade Pública);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1.18 Certidão dos imóveis atingidos;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1.19 Estudos de empreendimentos planejados;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1.20 Levantamento Cadastral;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>
            <p:ph type="title"/>
          </p:nvPr>
        </p:nvSpPr>
        <p:spPr>
          <a:xfrm>
            <a:off x="1905000" y="0"/>
            <a:ext cx="7239000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b="1" lang="pt-BR" sz="2100">
                <a:solidFill>
                  <a:schemeClr val="lt1"/>
                </a:solidFill>
              </a:rPr>
              <a:t>TÓPICOS DISCIPLINAS PROJETO EXECUTIVO - LINHA TRANSMISSÃO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344" name="Google Shape;344;p47"/>
          <p:cNvSpPr txBox="1"/>
          <p:nvPr>
            <p:ph idx="1" type="body"/>
          </p:nvPr>
        </p:nvSpPr>
        <p:spPr>
          <a:xfrm>
            <a:off x="1905000" y="671945"/>
            <a:ext cx="7238999" cy="4437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2.01 Sondagem;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2.02 Medição de Resistividade;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2.03 Conferência e Locação;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2.04 Programação de envio de documentos;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2.05 Modelos e Padrões;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2.06 Planta e Perfil;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2.07 Lista de Construção;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2.08 Lista de Materiais;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2.09 Memorial Descritivo;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2.10 Travessias;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2.11 Fundações;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2.12 Sistema de Amortecimento;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45" name="Google Shape;34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8"/>
          <p:cNvSpPr txBox="1"/>
          <p:nvPr>
            <p:ph type="title"/>
          </p:nvPr>
        </p:nvSpPr>
        <p:spPr>
          <a:xfrm>
            <a:off x="1891145" y="0"/>
            <a:ext cx="7252855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b="1" lang="pt-BR" sz="2100">
                <a:solidFill>
                  <a:schemeClr val="lt1"/>
                </a:solidFill>
              </a:rPr>
              <a:t>TÓPICOS DISCIPLINAS PROJETO EXECUTIVO - LINHA TRANSMISSÃO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353" name="Google Shape;353;p48"/>
          <p:cNvSpPr txBox="1"/>
          <p:nvPr>
            <p:ph idx="1" type="body"/>
          </p:nvPr>
        </p:nvSpPr>
        <p:spPr>
          <a:xfrm>
            <a:off x="1939637" y="671945"/>
            <a:ext cx="7204363" cy="4437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2.13 Sistema de Aterramento;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2.14 Tabela de Esticamento;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2.15 Faseamento;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2.16 Sistema OPGW;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2.17 Seções Diagonais;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2.18 Plano de lançamento;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2.19 Sinalização;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2.20 Sinalização Avifauna;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2.21 Solução do Seccionamento;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2.22 Projeto de Encabeçamento na SE;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2.23 Tabela de Flechas e Trações;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2.24 Projeto Básico ANEEL;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4" name="Google Shape;35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9"/>
          <p:cNvSpPr txBox="1"/>
          <p:nvPr>
            <p:ph type="title"/>
          </p:nvPr>
        </p:nvSpPr>
        <p:spPr>
          <a:xfrm>
            <a:off x="1905000" y="0"/>
            <a:ext cx="7239000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b="1" lang="pt-BR" sz="2100">
                <a:solidFill>
                  <a:schemeClr val="lt1"/>
                </a:solidFill>
              </a:rPr>
              <a:t>TÓPICOS DISCIPLINAS PROJETO EXECUTIVO - LINHA TRANSMISSÃO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362" name="Google Shape;362;p49"/>
          <p:cNvSpPr txBox="1"/>
          <p:nvPr>
            <p:ph idx="1" type="body"/>
          </p:nvPr>
        </p:nvSpPr>
        <p:spPr>
          <a:xfrm>
            <a:off x="1905000" y="671946"/>
            <a:ext cx="7238999" cy="2881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2.25 Trasposição de fases;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2.26 Estudos de Interferência;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2.27 Estudos de Curto Circuito;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2.28 Analise Estrutural;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2.29 Plotação;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2.30 Sobressalentes;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2.31 Cronograma;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63" name="Google Shape;36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0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TÓPICOS DISCIPLINAS MATERIAIS - LINHA TRANSMISSÃO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71" name="Google Shape;371;p50"/>
          <p:cNvSpPr txBox="1"/>
          <p:nvPr>
            <p:ph idx="1" type="body"/>
          </p:nvPr>
        </p:nvSpPr>
        <p:spPr>
          <a:xfrm>
            <a:off x="1898072" y="671945"/>
            <a:ext cx="7245928" cy="4090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3.01 Cabo Condutor;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3.02 Cabo Para-Raios;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3.03 OPGW;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3.04 Cadeias;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3.05 Isoladores;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3.06 Ferragens e acessórios;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3.07 Amortecedores;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3.08 Aterramento;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3.09 Estruturas;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3.10 Especificações de Materiais;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3.11 Relatórios de Ensaios;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72" name="Google Shape;37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1"/>
          <p:cNvSpPr txBox="1"/>
          <p:nvPr>
            <p:ph type="title"/>
          </p:nvPr>
        </p:nvSpPr>
        <p:spPr>
          <a:xfrm>
            <a:off x="1905000" y="0"/>
            <a:ext cx="7239000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PROJETO BÁSICO - LINHA TRANSMISSÃO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380" name="Google Shape;380;p51"/>
          <p:cNvSpPr txBox="1"/>
          <p:nvPr>
            <p:ph idx="1" type="body"/>
          </p:nvPr>
        </p:nvSpPr>
        <p:spPr>
          <a:xfrm>
            <a:off x="1905000" y="671945"/>
            <a:ext cx="7238999" cy="4090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4.01 Programação de envio de documentos;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4.02 Memorial Descritivo;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4.03 Normas Técnicas;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4.04 Dados Climatológicos e Velocidade do Vento;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4.05 Definição de Condutor e Para-Raios;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4.06 Estudo Mecânico de Condutor e Para-Raios;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4.07 Distâncias de Segurança para Locação de Estruturas;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4.08 Coordenação de Isolamento;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4.09 Largura da Faixa de Servidão;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4.10 Série de Estruturas;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4.11 Isoladores e Ferragens;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81" name="Google Shape;38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2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PROJETO BÁSICO - LINHA TRANSMISSÃO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389" name="Google Shape;389;p52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4.12 Sistema de Proteção contra Vibrações Eólicas;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4.13 Fundações;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4.14 Isoladores;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4.15 Ferragens e Acessórios;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4.16 Cadeias;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4.17 Estudos de Interferências;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4.18 Estudo de Aeródromos;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4.19 Traçado;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4.20 OUTROS; 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4.21 Travessias;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90" name="Google Shape;39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3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PLANILHA PARA PREENCHIMENTO COM DADOS DOS PROJETOS CYMI PARA MIGRAÇÃO PARA O BANCO DE DADOS DO SGD CYMI</a:t>
            </a:r>
            <a:br>
              <a:rPr b="1" lang="pt-BR" sz="2300">
                <a:solidFill>
                  <a:schemeClr val="lt1"/>
                </a:solidFill>
              </a:rPr>
            </a:br>
            <a:r>
              <a:rPr b="1" lang="pt-BR" sz="2300">
                <a:solidFill>
                  <a:schemeClr val="lt1"/>
                </a:solidFill>
              </a:rPr>
              <a:t>SUBESTAÇÃO</a:t>
            </a:r>
            <a:endParaRPr b="1" sz="2300">
              <a:solidFill>
                <a:schemeClr val="lt1"/>
              </a:solidFill>
            </a:endParaRPr>
          </a:p>
        </p:txBody>
      </p:sp>
      <p:pic>
        <p:nvPicPr>
          <p:cNvPr id="398" name="Google Shape;39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8072" y="866955"/>
            <a:ext cx="7245927" cy="427654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3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15240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500"/>
              <a:buFont typeface="Calibri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4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PLANILHA PARA PREENCHIMENTO COM DADOS DOS PROJETOS CYMI PARA MIGRAÇÃO PARA O BANCO DE DADOS DO SGD CYMI</a:t>
            </a:r>
            <a:br>
              <a:rPr b="1" lang="pt-BR" sz="2300">
                <a:solidFill>
                  <a:schemeClr val="lt1"/>
                </a:solidFill>
              </a:rPr>
            </a:br>
            <a:r>
              <a:rPr b="1" lang="pt-BR" sz="2300">
                <a:solidFill>
                  <a:schemeClr val="lt1"/>
                </a:solidFill>
              </a:rPr>
              <a:t>LINHA DE TRANSMISSÃO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406" name="Google Shape;406;p54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15240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500"/>
              <a:buFont typeface="Calibri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07" name="Google Shape;407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8073" y="866955"/>
            <a:ext cx="7245927" cy="427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 txBox="1"/>
          <p:nvPr>
            <p:ph type="title"/>
          </p:nvPr>
        </p:nvSpPr>
        <p:spPr>
          <a:xfrm>
            <a:off x="1891145" y="0"/>
            <a:ext cx="7252855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DISCIPLINAS SUBESTAÇÃO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1946563" y="671943"/>
            <a:ext cx="7197436" cy="4526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603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ELETROMECÂNICO;</a:t>
            </a:r>
            <a:endParaRPr b="1" sz="1300">
              <a:solidFill>
                <a:schemeClr val="lt1"/>
              </a:solidFill>
            </a:endParaRPr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CIVIL;</a:t>
            </a:r>
            <a:endParaRPr b="1" sz="1300">
              <a:solidFill>
                <a:schemeClr val="lt1"/>
              </a:solidFill>
            </a:endParaRPr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EQUIPAMENTOS;</a:t>
            </a:r>
            <a:endParaRPr b="1" sz="1300">
              <a:solidFill>
                <a:schemeClr val="lt1"/>
              </a:solidFill>
            </a:endParaRPr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SPCS; 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GESTÃO DO PROJETO;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CIBERSEGURANÇA;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WORKSTATEMENT;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MEIO AMBIENTE;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DADOS GEOGRÁFICOS;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PROJETO BÁSICO;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TELEASSISTÊNCIA;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MATERIAIS;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TELECOMUNICAÇÃO;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ESTUDOS PROTEÇÃO;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-"/>
            </a:pPr>
            <a:r>
              <a:rPr b="1" lang="pt-BR" sz="1300">
                <a:solidFill>
                  <a:schemeClr val="lt1"/>
                </a:solidFill>
              </a:rPr>
              <a:t>SMF;</a:t>
            </a:r>
            <a:endParaRPr b="1" sz="1300">
              <a:solidFill>
                <a:schemeClr val="lt1"/>
              </a:solidFill>
            </a:endParaRPr>
          </a:p>
          <a:p>
            <a:pPr indent="-1524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EABAB"/>
              </a:buClr>
              <a:buSzPts val="1500"/>
              <a:buFont typeface="Calibri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-1524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EABAB"/>
              </a:buClr>
              <a:buSzPts val="1500"/>
              <a:buFont typeface="Calibri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5"/>
          <p:cNvSpPr txBox="1"/>
          <p:nvPr>
            <p:ph type="title"/>
          </p:nvPr>
        </p:nvSpPr>
        <p:spPr>
          <a:xfrm>
            <a:off x="1590345" y="2001982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TELA LOGIN DE ACESSO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414" name="Google Shape;41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6"/>
          <p:cNvSpPr txBox="1"/>
          <p:nvPr/>
        </p:nvSpPr>
        <p:spPr>
          <a:xfrm>
            <a:off x="6929" y="-34634"/>
            <a:ext cx="9137071" cy="3000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Acesso a plataforma SGD Cymi: https://cymi.pubye.info/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4100" y="298200"/>
            <a:ext cx="7159674" cy="48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18855" y="0"/>
            <a:ext cx="72251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8275" y="16100"/>
            <a:ext cx="6842876" cy="51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9"/>
          <p:cNvPicPr preferRelativeResize="0"/>
          <p:nvPr/>
        </p:nvPicPr>
        <p:blipFill rotWithShape="1">
          <a:blip r:embed="rId6">
            <a:alphaModFix/>
          </a:blip>
          <a:srcRect b="0" l="5219" r="5255" t="0"/>
          <a:stretch/>
        </p:blipFill>
        <p:spPr>
          <a:xfrm>
            <a:off x="0" y="0"/>
            <a:ext cx="4901999" cy="358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9"/>
          <p:cNvPicPr preferRelativeResize="0"/>
          <p:nvPr/>
        </p:nvPicPr>
        <p:blipFill rotWithShape="1">
          <a:blip r:embed="rId7">
            <a:alphaModFix/>
          </a:blip>
          <a:srcRect b="0" l="41752" r="3774" t="0"/>
          <a:stretch/>
        </p:blipFill>
        <p:spPr>
          <a:xfrm>
            <a:off x="4902000" y="2016031"/>
            <a:ext cx="4241999" cy="3127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0"/>
          <p:cNvPicPr preferRelativeResize="0"/>
          <p:nvPr/>
        </p:nvPicPr>
        <p:blipFill rotWithShape="1">
          <a:blip r:embed="rId6">
            <a:alphaModFix/>
          </a:blip>
          <a:srcRect b="0" l="0" r="5962" t="0"/>
          <a:stretch/>
        </p:blipFill>
        <p:spPr>
          <a:xfrm>
            <a:off x="2144675" y="0"/>
            <a:ext cx="67862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1"/>
          <p:cNvPicPr preferRelativeResize="0"/>
          <p:nvPr/>
        </p:nvPicPr>
        <p:blipFill rotWithShape="1">
          <a:blip r:embed="rId6">
            <a:alphaModFix/>
          </a:blip>
          <a:srcRect b="0" l="4050" r="2622" t="1419"/>
          <a:stretch/>
        </p:blipFill>
        <p:spPr>
          <a:xfrm>
            <a:off x="1952150" y="0"/>
            <a:ext cx="71918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2"/>
          <p:cNvSpPr txBox="1"/>
          <p:nvPr>
            <p:ph type="title"/>
          </p:nvPr>
        </p:nvSpPr>
        <p:spPr>
          <a:xfrm>
            <a:off x="1590345" y="2001982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TELA INICIAL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470" name="Google Shape;470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5250" y="64825"/>
            <a:ext cx="6659225" cy="29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80711"/>
            <a:ext cx="9143999" cy="1962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TÓPICOS DISCIPLINAS ELETROMECÂNICO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1898073" y="671945"/>
            <a:ext cx="7245926" cy="4437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603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LISTA DE DOCUMENTOS;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DESENHO UNIFILAR E PLANTA DE SITUAÇÃO;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FERRAGENS DE BARRAMENTO E SPDA;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ESFORÇOS – MEMÓRIA DE CÁLCULO E PLANTA COM FLECHAS E TENSÕES;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SERVIÇOS AUXILIARES;</a:t>
            </a:r>
            <a:endParaRPr sz="1100">
              <a:solidFill>
                <a:schemeClr val="lt1"/>
              </a:solidFill>
            </a:endParaRPr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ARRANJOS - PLANTA;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ARRANJOS - CORTES;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ESTRUTURAS E SUPORTES; 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MALHA DE ATERRAMENTO;</a:t>
            </a:r>
            <a:endParaRPr sz="1100">
              <a:solidFill>
                <a:schemeClr val="lt1"/>
              </a:solidFill>
            </a:endParaRPr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INSTALAÇÃO DE EQUIPAMENTOS;</a:t>
            </a:r>
            <a:endParaRPr sz="1100">
              <a:solidFill>
                <a:schemeClr val="lt1"/>
              </a:solidFill>
            </a:endParaRPr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INSTALAÇÕES PREDIAIS;</a:t>
            </a:r>
            <a:endParaRPr sz="1100">
              <a:solidFill>
                <a:schemeClr val="lt1"/>
              </a:solidFill>
            </a:endParaRPr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ILUMINACAO E TOMADAS E SERVIÇO AUXILIAR; </a:t>
            </a:r>
            <a:endParaRPr sz="1100">
              <a:solidFill>
                <a:schemeClr val="lt1"/>
              </a:solidFill>
            </a:endParaRPr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QUALIDADE E INSPEÇÕES ELETOMECÂNICO;</a:t>
            </a:r>
            <a:endParaRPr sz="1100">
              <a:solidFill>
                <a:schemeClr val="lt1"/>
              </a:solidFill>
            </a:endParaRPr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ILUMINAÇÃO E TOMADAS;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ELETRODUTOS E ACESSÓRIOS;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SISTEMAS DE ATERRAMENTO;</a:t>
            </a:r>
            <a:endParaRPr/>
          </a:p>
          <a:p>
            <a:pPr indent="-2603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Char char="-"/>
            </a:pPr>
            <a:r>
              <a:rPr lang="pt-BR" sz="1100">
                <a:solidFill>
                  <a:schemeClr val="lt1"/>
                </a:solidFill>
              </a:rPr>
              <a:t>DETALHES DE INSTALAÇÃO EM GERAL;</a:t>
            </a:r>
            <a:endParaRPr sz="1100">
              <a:solidFill>
                <a:schemeClr val="lt1"/>
              </a:solidFill>
            </a:endParaRPr>
          </a:p>
          <a:p>
            <a:pPr indent="-1651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EABAB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pic>
        <p:nvPicPr>
          <p:cNvPr descr="atualizar" id="165" name="Google Shape;16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cluir" id="166" name="Google Shape;16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ualizar" id="167" name="Google Shape;16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cluir" id="168" name="Google Shape;16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ualizar" id="169" name="Google Shape;16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cluir" id="170" name="Google Shape;17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ualizar" id="171" name="Google Shape;17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cluir" id="172" name="Google Shape;17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ualizar" id="173" name="Google Shape;17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cluir" id="174" name="Google Shape;17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ualizar" id="175" name="Google Shape;17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cluir" id="176" name="Google Shape;17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ualizar" id="177" name="Google Shape;17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cluir" id="178" name="Google Shape;17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ualizar" id="179" name="Google Shape;17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cluir" id="180" name="Google Shape;18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ualizar" id="181" name="Google Shape;18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cluir" id="182" name="Google Shape;18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42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153500" cy="272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65"/>
          <p:cNvPicPr preferRelativeResize="0"/>
          <p:nvPr/>
        </p:nvPicPr>
        <p:blipFill rotWithShape="1">
          <a:blip r:embed="rId5">
            <a:alphaModFix/>
          </a:blip>
          <a:srcRect b="32299" l="0" r="0" t="0"/>
          <a:stretch/>
        </p:blipFill>
        <p:spPr>
          <a:xfrm>
            <a:off x="3615575" y="2748500"/>
            <a:ext cx="5496224" cy="23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00" y="1234163"/>
            <a:ext cx="5922674" cy="26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6"/>
          <p:cNvPicPr preferRelativeResize="0"/>
          <p:nvPr/>
        </p:nvPicPr>
        <p:blipFill rotWithShape="1">
          <a:blip r:embed="rId5">
            <a:alphaModFix/>
          </a:blip>
          <a:srcRect b="0" l="42919" r="0" t="0"/>
          <a:stretch/>
        </p:blipFill>
        <p:spPr>
          <a:xfrm>
            <a:off x="6025075" y="112025"/>
            <a:ext cx="2925725" cy="49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69"/>
          <p:cNvSpPr txBox="1"/>
          <p:nvPr>
            <p:ph type="title"/>
          </p:nvPr>
        </p:nvSpPr>
        <p:spPr>
          <a:xfrm>
            <a:off x="1590345" y="2001982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MÓDULO CONTRATOS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517" name="Google Shape;517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TÓPICOS DISCIPLINAS CIVIL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1" name="Google Shape;191;p30"/>
          <p:cNvSpPr txBox="1"/>
          <p:nvPr>
            <p:ph idx="1" type="body"/>
          </p:nvPr>
        </p:nvSpPr>
        <p:spPr>
          <a:xfrm>
            <a:off x="1953491" y="671946"/>
            <a:ext cx="7190508" cy="3397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15240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500"/>
              <a:buFont typeface="Calibri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-1524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EABAB"/>
              </a:buClr>
              <a:buSzPts val="1500"/>
              <a:buFont typeface="Calibri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SONDAGEM GEOTÉCNICAS;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LOCAÇÃO DE FUNDACÕES E CANALETAS;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DRENAGEM DE ÁGUA E ÓLEO;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FUNDAÇÕES DE ESTRUTURAS PARA BARRAMENTOS;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FUNDAÇÕES DE EQUIPAMENTOS DE PÁTIO;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EDIFICAÇÕES, URBANIZAÇÃO E SISTEMA DE COMBATE A INCÊNDIO;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LEVANTAMENTO PLANIALTIMÉTRICO (TOPOGRAFIA);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DE COMBATE A INCÊNDIO;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ESTRUTURAS DE CONCRETO ARMADO;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ESTRUTURAS METÁLICAS;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TERRAPLENAGEM;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QUALIDADE E INSPEÇÕES CIVIL;</a:t>
            </a:r>
            <a:endParaRPr>
              <a:solidFill>
                <a:schemeClr val="lt1"/>
              </a:solidFill>
            </a:endParaRPr>
          </a:p>
          <a:p>
            <a:pPr indent="-1524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EABAB"/>
              </a:buClr>
              <a:buSzPts val="1500"/>
              <a:buFont typeface="Calibri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2" name="Google Shape;19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"/>
            <a:ext cx="9144000" cy="5237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79"/>
          <p:cNvSpPr txBox="1"/>
          <p:nvPr>
            <p:ph type="title"/>
          </p:nvPr>
        </p:nvSpPr>
        <p:spPr>
          <a:xfrm>
            <a:off x="1590345" y="2001982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MÓDULO SUBESTAÇÃO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579" name="Google Shape;57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0"/>
            <a:ext cx="9143998" cy="5230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230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TÓPICOS DISCIPLINAS EQUIPAMENTOS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0" name="Google Shape;200;p31"/>
          <p:cNvSpPr txBox="1"/>
          <p:nvPr>
            <p:ph idx="1" type="body"/>
          </p:nvPr>
        </p:nvSpPr>
        <p:spPr>
          <a:xfrm>
            <a:off x="1898073" y="671946"/>
            <a:ext cx="7245926" cy="3397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BANCO DE CAPACITORES 245 kV;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TRANSFORMADOR DE CORRENTE 245 kV;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PARA-RAIOS 228 kV;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DISJUNTOR 245 kV;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SECCIONADOR, TRIPOLAR 245 kV S/LT TIPO AV (ABERTURA VERTICAL);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SECCIONADOR TRIPOLAR 245 kV S/LT TIPO FV (FECHAMENTO NA VIGA);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SECCIONADOR TRIPOLAR 245 kV C/LT TIPO AV (ABERTURA VERTICAL);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PÁRA-RAIOS 228 kV;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ISOLADOR DE PEDESTAL DE PORCELANA 245kV;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01" name="Google Shape;20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7710"/>
            <a:ext cx="9144000" cy="5202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87"/>
          <p:cNvSpPr txBox="1"/>
          <p:nvPr>
            <p:ph type="title"/>
          </p:nvPr>
        </p:nvSpPr>
        <p:spPr>
          <a:xfrm>
            <a:off x="1827320" y="1996607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MÓDULO DOCUMENTOS SUBESTAÇÃO/LINHA DE TRANSMISSÃO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629" name="Google Shape;629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7040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4050" y="0"/>
            <a:ext cx="759235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6937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3800" y="0"/>
            <a:ext cx="7450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6863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6300" y="-1"/>
            <a:ext cx="74576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6863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6300" y="0"/>
            <a:ext cx="74577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6300" y="0"/>
            <a:ext cx="74577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7700"/>
            <a:ext cx="16863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>
            <p:ph type="title"/>
          </p:nvPr>
        </p:nvSpPr>
        <p:spPr>
          <a:xfrm>
            <a:off x="1905000" y="0"/>
            <a:ext cx="7239000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TÓPICOS DISCIPLINAS SPCS - SUBESTAÇÃO</a:t>
            </a:r>
            <a:endParaRPr/>
          </a:p>
        </p:txBody>
      </p:sp>
      <p:sp>
        <p:nvSpPr>
          <p:cNvPr id="209" name="Google Shape;209;p32"/>
          <p:cNvSpPr txBox="1"/>
          <p:nvPr>
            <p:ph idx="1" type="body"/>
          </p:nvPr>
        </p:nvSpPr>
        <p:spPr>
          <a:xfrm>
            <a:off x="1953491" y="0"/>
            <a:ext cx="7190508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17780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Font typeface="Calibri"/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Arquitetura do Sistema de comunicação;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Diagrama de interligação/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Diagrama Funcional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Diagrama Construtivo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Diagrama Lógico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Tabela de fiação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Lista de Pontos de Supervisão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Telas IHM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Lista de Mensagens GOOSE (Generic Object Oriented Substation Event)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Revisão de todos os desenhos pertinentes (unifilares, trifilares, funcionais, interligação, vistas de painéis, etc.)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Memorial de Ajustes do Sistema de Proteção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PIT (Plano de Inspeção e Testes)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Lista detalhada dos sobressalentes e ferramentas especiais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Manuais dos equipamentos principais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Detalhamento Final do Fornecimento de Comunicação – DFF (Comunicação)</a:t>
            </a:r>
            <a:endParaRPr/>
          </a:p>
          <a:p>
            <a:pPr indent="-25400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-"/>
            </a:pPr>
            <a:r>
              <a:rPr lang="pt-BR" sz="1200">
                <a:solidFill>
                  <a:schemeClr val="lt1"/>
                </a:solidFill>
              </a:rPr>
              <a:t>Detalhamento Final do Fornecimento Elétrico – DFF (Elétrico)</a:t>
            </a:r>
            <a:endParaRPr/>
          </a:p>
        </p:txBody>
      </p:sp>
      <p:pic>
        <p:nvPicPr>
          <p:cNvPr id="210" name="Google Shape;21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90861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1935" y="4556340"/>
            <a:ext cx="1748752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8593" y="0"/>
            <a:ext cx="720540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872" y="0"/>
            <a:ext cx="19203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0353" y="8465"/>
            <a:ext cx="722364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872" y="0"/>
            <a:ext cx="19203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528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0352" y="0"/>
            <a:ext cx="722364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872" y="0"/>
            <a:ext cx="19203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0352" y="0"/>
            <a:ext cx="722364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872" y="0"/>
            <a:ext cx="19203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0352" y="0"/>
            <a:ext cx="722364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872" y="0"/>
            <a:ext cx="19203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0353" y="0"/>
            <a:ext cx="722364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872" y="0"/>
            <a:ext cx="19203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872" y="0"/>
            <a:ext cx="192035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0352" y="0"/>
            <a:ext cx="72236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872" y="0"/>
            <a:ext cx="192035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68135" y="0"/>
            <a:ext cx="72847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GESTÃO DO PROJETO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Cronograma do Empreendimento;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Planejamento de Médio Prazo;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Planejamento de Curto Prazo;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Histograma; 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PEDER (Programação de Entrega de Desenhos e Requisições);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ART/RRT;</a:t>
            </a:r>
            <a:endParaRPr/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Orçamentos;</a:t>
            </a:r>
            <a:endParaRPr/>
          </a:p>
        </p:txBody>
      </p:sp>
      <p:pic>
        <p:nvPicPr>
          <p:cNvPr id="219" name="Google Shape;21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872" y="0"/>
            <a:ext cx="192035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72935" y="0"/>
            <a:ext cx="727106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126" y="518612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6775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7779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126" y="518612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6775"/>
            <a:ext cx="1748753" cy="4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 txBox="1"/>
          <p:nvPr>
            <p:ph type="title"/>
          </p:nvPr>
        </p:nvSpPr>
        <p:spPr>
          <a:xfrm>
            <a:off x="1898073" y="0"/>
            <a:ext cx="7245927" cy="866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lang="pt-BR" sz="2300">
                <a:solidFill>
                  <a:schemeClr val="lt1"/>
                </a:solidFill>
              </a:rPr>
              <a:t>TÓPICOS DISCIPLINAS </a:t>
            </a:r>
            <a:r>
              <a:rPr b="1" lang="pt-BR" sz="2100">
                <a:solidFill>
                  <a:schemeClr val="lt1"/>
                </a:solidFill>
              </a:rPr>
              <a:t>CIBERSEGURANÇA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27" name="Google Shape;227;p34"/>
          <p:cNvSpPr txBox="1"/>
          <p:nvPr>
            <p:ph idx="1" type="body"/>
          </p:nvPr>
        </p:nvSpPr>
        <p:spPr>
          <a:xfrm>
            <a:off x="1898073" y="671945"/>
            <a:ext cx="7245926" cy="367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7650" lvl="0" marL="254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Executivo;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Relatórios;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Projeto As Built;</a:t>
            </a:r>
            <a:endParaRPr>
              <a:solidFill>
                <a:schemeClr val="lt1"/>
              </a:solidFill>
            </a:endParaRPr>
          </a:p>
          <a:p>
            <a:pPr indent="-247650" lvl="0" marL="254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-"/>
            </a:pPr>
            <a:r>
              <a:rPr lang="pt-BR">
                <a:solidFill>
                  <a:schemeClr val="lt1"/>
                </a:solidFill>
              </a:rPr>
              <a:t>Histograma;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22"/>
          <p:cNvSpPr txBox="1"/>
          <p:nvPr>
            <p:ph type="title"/>
          </p:nvPr>
        </p:nvSpPr>
        <p:spPr>
          <a:xfrm>
            <a:off x="1590345" y="2001982"/>
            <a:ext cx="7252800" cy="19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lang="pt-BR">
                <a:solidFill>
                  <a:schemeClr val="lt1"/>
                </a:solidFill>
              </a:rPr>
              <a:t>MÓDULO LINHA DE TRANSMISSÃO</a:t>
            </a:r>
            <a:br>
              <a:rPr b="1" lang="pt-BR">
                <a:solidFill>
                  <a:schemeClr val="lt1"/>
                </a:solidFill>
              </a:rPr>
            </a:br>
            <a:br>
              <a:rPr lang="pt-BR" sz="3300">
                <a:solidFill>
                  <a:schemeClr val="lt1"/>
                </a:solidFill>
              </a:rPr>
            </a:br>
            <a:r>
              <a:rPr lang="pt-BR" sz="3300"/>
              <a:t> </a:t>
            </a:r>
            <a:endParaRPr b="1" sz="3300">
              <a:solidFill>
                <a:srgbClr val="DBDBDB"/>
              </a:solidFill>
            </a:endParaRPr>
          </a:p>
        </p:txBody>
      </p:sp>
      <p:pic>
        <p:nvPicPr>
          <p:cNvPr id="859" name="Google Shape;859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630" y="4100809"/>
            <a:ext cx="1533370" cy="104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4173" y="4376236"/>
            <a:ext cx="1748753" cy="49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